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8"/>
  </p:notesMasterIdLst>
  <p:handoutMasterIdLst>
    <p:handoutMasterId r:id="rId9"/>
  </p:handoutMasterIdLst>
  <p:sldIdLst>
    <p:sldId id="408" r:id="rId2"/>
    <p:sldId id="394" r:id="rId3"/>
    <p:sldId id="395" r:id="rId4"/>
    <p:sldId id="402" r:id="rId5"/>
    <p:sldId id="401" r:id="rId6"/>
    <p:sldId id="396" r:id="rId7"/>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7" d="100"/>
          <a:sy n="77" d="100"/>
        </p:scale>
        <p:origin x="3228" y="9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(208)</a:t>
            </a:r>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5/13/2020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(208)</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5/13/2020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1</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CF8BB672-0F21-499C-AA34-793A0349ACAF}"/>
              </a:ext>
            </a:extLst>
          </p:cNvPr>
          <p:cNvSpPr>
            <a:spLocks noGrp="1"/>
          </p:cNvSpPr>
          <p:nvPr>
            <p:ph type="dt" idx="1"/>
          </p:nvPr>
        </p:nvSpPr>
        <p:spPr/>
        <p:txBody>
          <a:bodyPr/>
          <a:lstStyle/>
          <a:p>
            <a:r>
              <a:rPr lang="en-US"/>
              <a:t>5/13/2020 pm</a:t>
            </a:r>
          </a:p>
        </p:txBody>
      </p:sp>
      <p:sp>
        <p:nvSpPr>
          <p:cNvPr id="6" name="Footer Placeholder 5">
            <a:extLst>
              <a:ext uri="{FF2B5EF4-FFF2-40B4-BE49-F238E27FC236}">
                <a16:creationId xmlns:a16="http://schemas.microsoft.com/office/drawing/2014/main" id="{E0450A1F-89B8-4A5F-B304-EC2FEA432A8E}"/>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B4131B49-BF0B-4095-A25E-87457C40B00E}"/>
              </a:ext>
            </a:extLst>
          </p:cNvPr>
          <p:cNvSpPr>
            <a:spLocks noGrp="1"/>
          </p:cNvSpPr>
          <p:nvPr>
            <p:ph type="hdr" sz="quarter"/>
          </p:nvPr>
        </p:nvSpPr>
        <p:spPr/>
        <p:txBody>
          <a:bodyPr/>
          <a:lstStyle/>
          <a:p>
            <a:r>
              <a:rPr lang="en-US"/>
              <a:t>Class – The Life Of Christ (208)</a:t>
            </a:r>
          </a:p>
        </p:txBody>
      </p:sp>
    </p:spTree>
    <p:extLst>
      <p:ext uri="{BB962C8B-B14F-4D97-AF65-F5344CB8AC3E}">
        <p14:creationId xmlns:p14="http://schemas.microsoft.com/office/powerpoint/2010/main" val="2640146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“Faithless to God, unclean, apostate.” </a:t>
            </a:r>
            <a:r>
              <a:rPr lang="en-US" sz="800" dirty="0"/>
              <a:t>(Thayer)</a:t>
            </a:r>
          </a:p>
          <a:p>
            <a:r>
              <a:rPr lang="en-US" dirty="0"/>
              <a:t>John 3:19</a:t>
            </a:r>
          </a:p>
          <a:p>
            <a:r>
              <a:rPr lang="en-US" dirty="0"/>
              <a:t>"This is the judgment, that the Light has come into the world, and men loved the darkness rather than the Light, for their deeds were evil.</a:t>
            </a:r>
          </a:p>
          <a:p>
            <a:r>
              <a:rPr lang="en-US" dirty="0"/>
              <a:t>Heb 3:12-14 - Take care, brethren, that there not be in any one of you an evil, unbelieving heart that falls away from the living God. 13 But encourage one another day after day, as long as it is still called "Today," so that none of you will be hardened by the deceitfulness of sin.”</a:t>
            </a:r>
          </a:p>
          <a:p>
            <a:r>
              <a:rPr lang="en-US" dirty="0"/>
              <a:t>Reference Ezekiel 16:1-32 when God accuses His people of harlotry. </a:t>
            </a:r>
          </a:p>
          <a:p>
            <a:endParaRPr lang="en-US" dirty="0"/>
          </a:p>
          <a:p>
            <a:r>
              <a:rPr lang="en-US" dirty="0"/>
              <a:t>they had left Jehovah and his prophets and were guided by the traditions of men—they simply had given their love and affection to their own doctrines rather than to the law of God: this made them ‘adulterous’”</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2</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07AC1CEB-ABF3-4296-8C11-CA4B7EFD6E3F}"/>
              </a:ext>
            </a:extLst>
          </p:cNvPr>
          <p:cNvSpPr>
            <a:spLocks noGrp="1"/>
          </p:cNvSpPr>
          <p:nvPr>
            <p:ph type="dt" idx="1"/>
          </p:nvPr>
        </p:nvSpPr>
        <p:spPr/>
        <p:txBody>
          <a:bodyPr/>
          <a:lstStyle/>
          <a:p>
            <a:r>
              <a:rPr lang="en-US"/>
              <a:t>5/13/2020 pm</a:t>
            </a:r>
          </a:p>
        </p:txBody>
      </p:sp>
      <p:sp>
        <p:nvSpPr>
          <p:cNvPr id="6" name="Footer Placeholder 5">
            <a:extLst>
              <a:ext uri="{FF2B5EF4-FFF2-40B4-BE49-F238E27FC236}">
                <a16:creationId xmlns:a16="http://schemas.microsoft.com/office/drawing/2014/main" id="{5C8CF884-5B3D-4F6B-A9B5-BF07ED37CB2F}"/>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0397BDE-BA4E-4ADC-9868-8B39080CC636}"/>
              </a:ext>
            </a:extLst>
          </p:cNvPr>
          <p:cNvSpPr>
            <a:spLocks noGrp="1"/>
          </p:cNvSpPr>
          <p:nvPr>
            <p:ph type="hdr" sz="quarter"/>
          </p:nvPr>
        </p:nvSpPr>
        <p:spPr/>
        <p:txBody>
          <a:bodyPr/>
          <a:lstStyle/>
          <a:p>
            <a:r>
              <a:rPr lang="en-US"/>
              <a:t>Class – The Life Of Christ (208)</a:t>
            </a:r>
          </a:p>
        </p:txBody>
      </p:sp>
    </p:spTree>
    <p:extLst>
      <p:ext uri="{BB962C8B-B14F-4D97-AF65-F5344CB8AC3E}">
        <p14:creationId xmlns:p14="http://schemas.microsoft.com/office/powerpoint/2010/main" val="35419389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They therefore fell into that very common error of letting relatively unimportant and mundane concerns block out the teaching of their Lord.</a:t>
            </a:r>
          </a:p>
          <a:p>
            <a:r>
              <a:rPr lang="en-US" dirty="0"/>
              <a:t>Faith has to do with our focus on spiritual matters over physical. </a:t>
            </a:r>
          </a:p>
          <a:p>
            <a:r>
              <a:rPr lang="en-US" dirty="0"/>
              <a:t>Why might faith be incomplete? </a:t>
            </a:r>
          </a:p>
          <a:p>
            <a:pPr marL="237127" indent="-237127">
              <a:buAutoNum type="arabicPeriod"/>
            </a:pPr>
            <a:r>
              <a:rPr lang="en-US" dirty="0"/>
              <a:t>haven’t learned from all of God’s will. </a:t>
            </a:r>
          </a:p>
          <a:p>
            <a:pPr marL="237127" indent="-237127">
              <a:buAutoNum type="arabicPeriod"/>
            </a:pPr>
            <a:r>
              <a:rPr lang="en-US" dirty="0"/>
              <a:t>Haven’t acted on it. James 2:22</a:t>
            </a:r>
          </a:p>
          <a:p>
            <a:pPr marL="237127" indent="-237127">
              <a:buAutoNum type="arabicPeriod"/>
            </a:pPr>
            <a:r>
              <a:rPr lang="en-US" dirty="0"/>
              <a:t>Haven’t invested enough in it through suffering and persecution. Lack of endurance. James 1:3-4</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3</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0DDDD832-1736-4536-B0E6-08A7B10D6518}"/>
              </a:ext>
            </a:extLst>
          </p:cNvPr>
          <p:cNvSpPr>
            <a:spLocks noGrp="1"/>
          </p:cNvSpPr>
          <p:nvPr>
            <p:ph type="dt" idx="1"/>
          </p:nvPr>
        </p:nvSpPr>
        <p:spPr/>
        <p:txBody>
          <a:bodyPr/>
          <a:lstStyle/>
          <a:p>
            <a:r>
              <a:rPr lang="en-US"/>
              <a:t>5/13/2020 pm</a:t>
            </a:r>
          </a:p>
        </p:txBody>
      </p:sp>
      <p:sp>
        <p:nvSpPr>
          <p:cNvPr id="6" name="Footer Placeholder 5">
            <a:extLst>
              <a:ext uri="{FF2B5EF4-FFF2-40B4-BE49-F238E27FC236}">
                <a16:creationId xmlns:a16="http://schemas.microsoft.com/office/drawing/2014/main" id="{B6280023-2E64-4FF4-AB43-DDDCFEB7F79C}"/>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731D25D7-11BA-42EA-A820-5A5BB3BFC8F2}"/>
              </a:ext>
            </a:extLst>
          </p:cNvPr>
          <p:cNvSpPr>
            <a:spLocks noGrp="1"/>
          </p:cNvSpPr>
          <p:nvPr>
            <p:ph type="hdr" sz="quarter"/>
          </p:nvPr>
        </p:nvSpPr>
        <p:spPr/>
        <p:txBody>
          <a:bodyPr/>
          <a:lstStyle/>
          <a:p>
            <a:r>
              <a:rPr lang="en-US"/>
              <a:t>Class – The Life Of Christ (208)</a:t>
            </a:r>
          </a:p>
        </p:txBody>
      </p:sp>
    </p:spTree>
    <p:extLst>
      <p:ext uri="{BB962C8B-B14F-4D97-AF65-F5344CB8AC3E}">
        <p14:creationId xmlns:p14="http://schemas.microsoft.com/office/powerpoint/2010/main" val="1200782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(1 Thessalonians 3:10; James 1:3-7; 2:22) - about completing what is lacking in our faith. </a:t>
            </a:r>
          </a:p>
          <a:p>
            <a:r>
              <a:rPr lang="en-US" dirty="0"/>
              <a:t>They therefore fell into that very common error of letting relatively unimportant and mundane concerns block out the teaching of their Lord.</a:t>
            </a:r>
          </a:p>
          <a:p>
            <a:r>
              <a:rPr lang="en-US" dirty="0"/>
              <a:t>Faith has to do with our focus on spiritual matters over physical. </a:t>
            </a:r>
          </a:p>
          <a:p>
            <a:r>
              <a:rPr lang="en-US" dirty="0"/>
              <a:t>Why might faith be incomplete? </a:t>
            </a:r>
          </a:p>
          <a:p>
            <a:pPr marL="237127" indent="-237127">
              <a:buAutoNum type="arabicPeriod"/>
            </a:pPr>
            <a:r>
              <a:rPr lang="en-US" dirty="0"/>
              <a:t>haven’t learned from all of God’s will. </a:t>
            </a:r>
          </a:p>
          <a:p>
            <a:pPr marL="237127" indent="-237127">
              <a:buAutoNum type="arabicPeriod"/>
            </a:pPr>
            <a:r>
              <a:rPr lang="en-US" dirty="0"/>
              <a:t>Haven’t acted on it. James 2:22</a:t>
            </a:r>
          </a:p>
          <a:p>
            <a:pPr marL="237127" indent="-237127">
              <a:buAutoNum type="arabicPeriod"/>
            </a:pPr>
            <a:r>
              <a:rPr lang="en-US" dirty="0"/>
              <a:t>Haven’t invested enough in it through suffering and persecution. Lack of endurance. James 1:3-4</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4</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45641B75-8258-4B7D-93E3-3CAEB4A1A1C8}"/>
              </a:ext>
            </a:extLst>
          </p:cNvPr>
          <p:cNvSpPr>
            <a:spLocks noGrp="1"/>
          </p:cNvSpPr>
          <p:nvPr>
            <p:ph type="dt" idx="1"/>
          </p:nvPr>
        </p:nvSpPr>
        <p:spPr/>
        <p:txBody>
          <a:bodyPr/>
          <a:lstStyle/>
          <a:p>
            <a:r>
              <a:rPr lang="en-US"/>
              <a:t>5/13/2020 pm</a:t>
            </a:r>
          </a:p>
        </p:txBody>
      </p:sp>
      <p:sp>
        <p:nvSpPr>
          <p:cNvPr id="6" name="Footer Placeholder 5">
            <a:extLst>
              <a:ext uri="{FF2B5EF4-FFF2-40B4-BE49-F238E27FC236}">
                <a16:creationId xmlns:a16="http://schemas.microsoft.com/office/drawing/2014/main" id="{B41DA023-4724-4589-ADF5-B18A1DAF22A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AAC42491-5E6F-4208-B8D4-3D6C27FCF683}"/>
              </a:ext>
            </a:extLst>
          </p:cNvPr>
          <p:cNvSpPr>
            <a:spLocks noGrp="1"/>
          </p:cNvSpPr>
          <p:nvPr>
            <p:ph type="hdr" sz="quarter"/>
          </p:nvPr>
        </p:nvSpPr>
        <p:spPr/>
        <p:txBody>
          <a:bodyPr/>
          <a:lstStyle/>
          <a:p>
            <a:r>
              <a:rPr lang="en-US"/>
              <a:t>Class – The Life Of Christ (208)</a:t>
            </a:r>
          </a:p>
        </p:txBody>
      </p:sp>
    </p:spTree>
    <p:extLst>
      <p:ext uri="{BB962C8B-B14F-4D97-AF65-F5344CB8AC3E}">
        <p14:creationId xmlns:p14="http://schemas.microsoft.com/office/powerpoint/2010/main" val="1459117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Col. 1:9-10 - “For this reason also, since the day we heard of it, we have not ceased to pray for you and to ask that you may be filled with the knowledge of His will in all spiritual wisdom and understanding, 10 so that you will walk in a manner worthy of the Lord, to please Him in all respects, bearing fruit in every good work and increasing in the knowledge of God.” “a mental putting together” (Strong) “a running together, a flowing together.” (Thayer) “ability to understand concepts and see relationships” (Zodhiates)</a:t>
            </a:r>
          </a:p>
          <a:p>
            <a:pPr defTabSz="948507">
              <a:defRPr/>
            </a:pPr>
            <a:r>
              <a:rPr lang="en-US" dirty="0"/>
              <a:t>The word in Col. 1:9 comes from the similar word in Mark 8:17 - “the assembling of individual facts into an organized whole, as collecting the pieces of a puzzle and putting them together… grasps concepts and sees the relationship between them.” (Z)</a:t>
            </a:r>
          </a:p>
          <a:p>
            <a:pPr defTabSz="948507">
              <a:defRPr/>
            </a:pPr>
            <a:r>
              <a:rPr lang="en-US" dirty="0"/>
              <a:t>“See” - think upon, ponder, consider. </a:t>
            </a:r>
          </a:p>
          <a:p>
            <a:pPr defTabSz="948507">
              <a:defRPr/>
            </a:pPr>
            <a:r>
              <a:rPr lang="en-US" dirty="0"/>
              <a:t>“Hardened” - calloused. Lost power of understanding. </a:t>
            </a:r>
          </a:p>
          <a:p>
            <a:pPr defTabSz="948507">
              <a:defRPr/>
            </a:pPr>
            <a:r>
              <a:rPr lang="en-US" dirty="0"/>
              <a:t>2 Chron 34:27-28 - Because your heart was tender and you humbled yourself before God when you heard His words against this place and against its inhabitants, and because you humbled yourself before Me, tore your clothes and wept before Me, I truly have heard you," declares the Lord. </a:t>
            </a:r>
          </a:p>
          <a:p>
            <a:pPr defTabSz="948507">
              <a:defRPr/>
            </a:pPr>
            <a:endParaRPr lang="en-US" dirty="0"/>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5</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0CD8BF00-DC41-4273-BCEB-3ECCBEBFAD65}"/>
              </a:ext>
            </a:extLst>
          </p:cNvPr>
          <p:cNvSpPr>
            <a:spLocks noGrp="1"/>
          </p:cNvSpPr>
          <p:nvPr>
            <p:ph type="dt" idx="1"/>
          </p:nvPr>
        </p:nvSpPr>
        <p:spPr/>
        <p:txBody>
          <a:bodyPr/>
          <a:lstStyle/>
          <a:p>
            <a:r>
              <a:rPr lang="en-US"/>
              <a:t>5/13/2020 pm</a:t>
            </a:r>
          </a:p>
        </p:txBody>
      </p:sp>
      <p:sp>
        <p:nvSpPr>
          <p:cNvPr id="6" name="Footer Placeholder 5">
            <a:extLst>
              <a:ext uri="{FF2B5EF4-FFF2-40B4-BE49-F238E27FC236}">
                <a16:creationId xmlns:a16="http://schemas.microsoft.com/office/drawing/2014/main" id="{0D290C97-14BF-47B0-9428-EB186D98A7B2}"/>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F1D08FF8-872D-459E-8ACD-56A3C4C67B21}"/>
              </a:ext>
            </a:extLst>
          </p:cNvPr>
          <p:cNvSpPr>
            <a:spLocks noGrp="1"/>
          </p:cNvSpPr>
          <p:nvPr>
            <p:ph type="hdr" sz="quarter"/>
          </p:nvPr>
        </p:nvSpPr>
        <p:spPr/>
        <p:txBody>
          <a:bodyPr/>
          <a:lstStyle/>
          <a:p>
            <a:r>
              <a:rPr lang="en-US"/>
              <a:t>Class – The Life Of Christ (208)</a:t>
            </a:r>
          </a:p>
        </p:txBody>
      </p:sp>
    </p:spTree>
    <p:extLst>
      <p:ext uri="{BB962C8B-B14F-4D97-AF65-F5344CB8AC3E}">
        <p14:creationId xmlns:p14="http://schemas.microsoft.com/office/powerpoint/2010/main" val="2378077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r>
              <a:rPr lang="en-US" dirty="0"/>
              <a:t>Leaven works slowly, powerfully, without relent - permeating everything it touches.</a:t>
            </a:r>
          </a:p>
        </p:txBody>
      </p:sp>
      <p:sp>
        <p:nvSpPr>
          <p:cNvPr id="4" name="Slide Number Placeholder 3"/>
          <p:cNvSpPr>
            <a:spLocks noGrp="1"/>
          </p:cNvSpPr>
          <p:nvPr>
            <p:ph type="sldNum" sz="quarter" idx="5"/>
          </p:nvPr>
        </p:nvSpPr>
        <p:spPr/>
        <p:txBody>
          <a:bodyPr/>
          <a:lstStyle/>
          <a:p>
            <a:pPr defTabSz="948507">
              <a:defRPr/>
            </a:pPr>
            <a:fld id="{3DF1C5CE-222C-4659-9A99-B99FC42AF6EC}" type="slidenum">
              <a:rPr lang="en-US">
                <a:solidFill>
                  <a:prstClr val="black"/>
                </a:solidFill>
                <a:latin typeface="Palatino Linotype" panose="02040502050505030304"/>
              </a:rPr>
              <a:pPr defTabSz="948507">
                <a:defRPr/>
              </a:pPr>
              <a:t>6</a:t>
            </a:fld>
            <a:endParaRPr lang="en-US">
              <a:solidFill>
                <a:prstClr val="black"/>
              </a:solidFill>
              <a:latin typeface="Palatino Linotype" panose="02040502050505030304"/>
            </a:endParaRPr>
          </a:p>
        </p:txBody>
      </p:sp>
      <p:sp>
        <p:nvSpPr>
          <p:cNvPr id="5" name="Date Placeholder 4">
            <a:extLst>
              <a:ext uri="{FF2B5EF4-FFF2-40B4-BE49-F238E27FC236}">
                <a16:creationId xmlns:a16="http://schemas.microsoft.com/office/drawing/2014/main" id="{85C427B0-43C1-4CDF-A1B1-79A337017ECD}"/>
              </a:ext>
            </a:extLst>
          </p:cNvPr>
          <p:cNvSpPr>
            <a:spLocks noGrp="1"/>
          </p:cNvSpPr>
          <p:nvPr>
            <p:ph type="dt" idx="1"/>
          </p:nvPr>
        </p:nvSpPr>
        <p:spPr/>
        <p:txBody>
          <a:bodyPr/>
          <a:lstStyle/>
          <a:p>
            <a:r>
              <a:rPr lang="en-US"/>
              <a:t>5/13/2020 pm</a:t>
            </a:r>
          </a:p>
        </p:txBody>
      </p:sp>
      <p:sp>
        <p:nvSpPr>
          <p:cNvPr id="6" name="Footer Placeholder 5">
            <a:extLst>
              <a:ext uri="{FF2B5EF4-FFF2-40B4-BE49-F238E27FC236}">
                <a16:creationId xmlns:a16="http://schemas.microsoft.com/office/drawing/2014/main" id="{9020A143-D5E3-40A7-A818-12289B0E140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1DD9F51-BC26-4667-905B-D09E2140D85C}"/>
              </a:ext>
            </a:extLst>
          </p:cNvPr>
          <p:cNvSpPr>
            <a:spLocks noGrp="1"/>
          </p:cNvSpPr>
          <p:nvPr>
            <p:ph type="hdr" sz="quarter"/>
          </p:nvPr>
        </p:nvSpPr>
        <p:spPr/>
        <p:txBody>
          <a:bodyPr/>
          <a:lstStyle/>
          <a:p>
            <a:r>
              <a:rPr lang="en-US"/>
              <a:t>Class – The Life Of Christ (208)</a:t>
            </a:r>
          </a:p>
        </p:txBody>
      </p:sp>
    </p:spTree>
    <p:extLst>
      <p:ext uri="{BB962C8B-B14F-4D97-AF65-F5344CB8AC3E}">
        <p14:creationId xmlns:p14="http://schemas.microsoft.com/office/powerpoint/2010/main" val="1993758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495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9" name="Footer Placeholder 8"/>
          <p:cNvSpPr>
            <a:spLocks noGrp="1"/>
          </p:cNvSpPr>
          <p:nvPr>
            <p:ph type="ftr" sz="quarter" idx="12"/>
          </p:nvPr>
        </p:nvSpPr>
        <p:spPr/>
        <p:txBody>
          <a:bodyPr/>
          <a:lstStyle>
            <a:lvl1pPr>
              <a:defRPr>
                <a:solidFill>
                  <a:schemeClr val="tx1"/>
                </a:solidFill>
              </a:defRPr>
            </a:lvl1pPr>
          </a:lstStyle>
          <a:p>
            <a:r>
              <a:rPr lang="en-US" dirty="0"/>
              <a:t>Add a footer</a:t>
            </a:r>
          </a:p>
        </p:txBody>
      </p:sp>
      <p:sp>
        <p:nvSpPr>
          <p:cNvPr id="7" name="Date Placeholder 6"/>
          <p:cNvSpPr>
            <a:spLocks noGrp="1"/>
          </p:cNvSpPr>
          <p:nvPr>
            <p:ph type="dt" sz="half" idx="10"/>
          </p:nvPr>
        </p:nvSpPr>
        <p:spPr/>
        <p:txBody>
          <a:bodyPr/>
          <a:lstStyle>
            <a:lvl1pPr>
              <a:defRPr>
                <a:solidFill>
                  <a:schemeClr val="tx1"/>
                </a:solidFill>
              </a:defRPr>
            </a:lvl1pPr>
          </a:lstStyle>
          <a:p>
            <a:fld id="{349BF3EA-1A78-4F07-BDC0-C8A1BD461199}" type="datetimeFigureOut">
              <a:rPr lang="en-US" smtClean="0"/>
              <a:pPr/>
              <a:t>5/15/2020</a:t>
            </a:fld>
            <a:endParaRPr lang="en-US"/>
          </a:p>
        </p:txBody>
      </p:sp>
      <p:sp>
        <p:nvSpPr>
          <p:cNvPr id="8" name="Slide Number Placeholder 7"/>
          <p:cNvSpPr>
            <a:spLocks noGrp="1"/>
          </p:cNvSpPr>
          <p:nvPr>
            <p:ph type="sldNum" sz="quarter" idx="11"/>
          </p:nvPr>
        </p:nvSpPr>
        <p:spPr/>
        <p:txBody>
          <a:bodyPr/>
          <a:lstStyle>
            <a:lvl1pPr>
              <a:defRPr>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3361746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5/15/2020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767250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5/15/2020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78574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buFont typeface="Arial" pitchFamily="34" charset="0"/>
              <a:buChar char="•"/>
              <a:defRPr>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5/15/2020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1979499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Oval 8"/>
          <p:cNvSpPr/>
          <p:nvPr/>
        </p:nvSpPr>
        <p:spPr>
          <a:xfrm>
            <a:off x="4296729"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22313" y="1371602"/>
            <a:ext cx="7772400" cy="2505075"/>
          </a:xfrm>
        </p:spPr>
        <p:txBody>
          <a:bodyPr anchor="b"/>
          <a:lstStyle>
            <a:lvl1pPr algn="ctr" defTabSz="685800" rtl="0" eaLnBrk="1" latinLnBrk="0" hangingPunct="1">
              <a:lnSpc>
                <a:spcPct val="100000"/>
              </a:lnSpc>
              <a:spcBef>
                <a:spcPct val="0"/>
              </a:spcBef>
              <a:buNone/>
              <a:defRPr lang="en-US" sz="3600" kern="1200" dirty="0" smtClean="0">
                <a:solidFill>
                  <a:schemeClr val="tx2"/>
                </a:solidFill>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5"/>
            <a:ext cx="7772400" cy="1131887"/>
          </a:xfrm>
        </p:spPr>
        <p:txBody>
          <a:bodyPr anchor="t"/>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5/15/2020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5604140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18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5/15/2020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3187578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1" y="1600200"/>
            <a:ext cx="4041775"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12"/>
          <p:cNvSpPr>
            <a:spLocks noGrp="1"/>
          </p:cNvSpPr>
          <p:nvPr>
            <p:ph sz="quarter" idx="14"/>
          </p:nvPr>
        </p:nvSpPr>
        <p:spPr>
          <a:xfrm>
            <a:off x="4672584" y="2212850"/>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49BF3EA-1A78-4F07-BDC0-C8A1BD461199}" type="datetimeFigureOut">
              <a:rPr lang="en-US" smtClean="0"/>
              <a:t>5/15/2020</a:t>
            </a:fld>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062256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625"/>
            <a:ext cx="8229600" cy="1600200"/>
          </a:xfrm>
        </p:spPr>
        <p:txBody>
          <a:bodyPr/>
          <a:lstStyle>
            <a:lvl1pPr>
              <a:defRPr>
                <a:effectLst/>
              </a:defRPr>
            </a:lvl1p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49BF3EA-1A78-4F07-BDC0-C8A1BD461199}" type="datetimeFigureOut">
              <a:rPr lang="en-US" smtClean="0"/>
              <a:t>5/15/2020</a:t>
            </a:fld>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509416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49BF3EA-1A78-4F07-BDC0-C8A1BD461199}" type="datetimeFigureOut">
              <a:rPr lang="en-US" smtClean="0"/>
              <a:t>5/15/2020</a:t>
            </a:fld>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787965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8" y="266700"/>
            <a:ext cx="3008313" cy="209550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Content Placeholder 2"/>
          <p:cNvSpPr>
            <a:spLocks noGrp="1"/>
          </p:cNvSpPr>
          <p:nvPr>
            <p:ph idx="1"/>
          </p:nvPr>
        </p:nvSpPr>
        <p:spPr>
          <a:xfrm>
            <a:off x="719138" y="273052"/>
            <a:ext cx="4995863"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8" y="2438402"/>
            <a:ext cx="3008313" cy="3687763"/>
          </a:xfrm>
        </p:spPr>
        <p:txBody>
          <a:bodyPr>
            <a:normAutofit/>
          </a:bodyPr>
          <a:lstStyle>
            <a:lvl1pPr marL="0" indent="0" algn="ctr">
              <a:lnSpc>
                <a:spcPct val="125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5/15/2020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322943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228600"/>
            <a:ext cx="5711824" cy="89535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Picture Placeholder 2" descr="An empty placeholder to add an image. Click on the placeholder and select the image that you wish to add"/>
          <p:cNvSpPr>
            <a:spLocks noGrp="1"/>
          </p:cNvSpPr>
          <p:nvPr>
            <p:ph type="pic" idx="1"/>
          </p:nvPr>
        </p:nvSpPr>
        <p:spPr>
          <a:xfrm>
            <a:off x="1508127"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679577" y="5810250"/>
            <a:ext cx="5711824" cy="533400"/>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5/15/2020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035464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2">
        <a:schemeClr val="bg2"/>
      </p:bgRef>
    </p:bg>
    <p:spTree>
      <p:nvGrpSpPr>
        <p:cNvPr id="1" name=""/>
        <p:cNvGrpSpPr/>
        <p:nvPr/>
      </p:nvGrpSpPr>
      <p:grpSpPr>
        <a:xfrm>
          <a:off x="0" y="0"/>
          <a:ext cx="0" cy="0"/>
          <a:chOff x="0" y="0"/>
          <a:chExt cx="0" cy="0"/>
        </a:xfrm>
      </p:grpSpPr>
      <p:sp>
        <p:nvSpPr>
          <p:cNvPr id="7" name="Oval 6"/>
          <p:cNvSpPr/>
          <p:nvPr/>
        </p:nvSpPr>
        <p:spPr>
          <a:xfrm>
            <a:off x="8457761"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lang="en-US" sz="1350" kern="1200">
              <a:solidFill>
                <a:schemeClr val="tx1">
                  <a:lumMod val="65000"/>
                  <a:lumOff val="35000"/>
                </a:schemeClr>
              </a:solidFill>
              <a:latin typeface="+mn-lt"/>
              <a:ea typeface="+mn-ea"/>
              <a:cs typeface="+mn-cs"/>
            </a:endParaRPr>
          </a:p>
        </p:txBody>
      </p:sp>
      <p:sp>
        <p:nvSpPr>
          <p:cNvPr id="8" name="Oval 7"/>
          <p:cNvSpPr/>
          <p:nvPr/>
        </p:nvSpPr>
        <p:spPr>
          <a:xfrm>
            <a:off x="56912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lumMod val="65000"/>
                  <a:lumOff val="35000"/>
                </a:schemeClr>
              </a:solidFill>
            </a:endParaRPr>
          </a:p>
        </p:txBody>
      </p:sp>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59165" y="6356352"/>
            <a:ext cx="2847975" cy="365125"/>
          </a:xfrm>
          <a:prstGeom prst="rect">
            <a:avLst/>
          </a:prstGeom>
        </p:spPr>
        <p:txBody>
          <a:bodyPr vert="horz" lIns="45720" tIns="45720" rIns="91440" bIns="45720" rtlCol="0" anchor="ctr"/>
          <a:lstStyle>
            <a:lvl1pPr algn="l">
              <a:defRPr sz="900">
                <a:solidFill>
                  <a:schemeClr val="tx1"/>
                </a:solidFill>
                <a:latin typeface="Century Gothic" pitchFamily="34" charset="0"/>
              </a:defRPr>
            </a:lvl1pPr>
          </a:lstStyle>
          <a:p>
            <a:r>
              <a:rPr lang="en-US" dirty="0"/>
              <a:t>Add a footer</a:t>
            </a:r>
          </a:p>
        </p:txBody>
      </p:sp>
      <p:sp>
        <p:nvSpPr>
          <p:cNvPr id="4" name="Date Placeholder 3"/>
          <p:cNvSpPr>
            <a:spLocks noGrp="1"/>
          </p:cNvSpPr>
          <p:nvPr>
            <p:ph type="dt" sz="half" idx="2"/>
          </p:nvPr>
        </p:nvSpPr>
        <p:spPr>
          <a:xfrm>
            <a:off x="6363347" y="6356352"/>
            <a:ext cx="2085975" cy="365125"/>
          </a:xfrm>
          <a:prstGeom prst="rect">
            <a:avLst/>
          </a:prstGeom>
        </p:spPr>
        <p:txBody>
          <a:bodyPr vert="horz" lIns="91440" tIns="45720" rIns="45720" bIns="45720" rtlCol="0" anchor="ctr"/>
          <a:lstStyle>
            <a:lvl1pPr algn="r">
              <a:defRPr sz="900">
                <a:solidFill>
                  <a:schemeClr val="tx1"/>
                </a:solidFill>
                <a:latin typeface="Century Gothic" pitchFamily="34" charset="0"/>
              </a:defRPr>
            </a:lvl1pPr>
          </a:lstStyle>
          <a:p>
            <a:fld id="{349BF3EA-1A78-4F07-BDC0-C8A1BD461199}" type="datetimeFigureOut">
              <a:rPr lang="en-US" smtClean="0"/>
              <a:pPr/>
              <a:t>5/15/2020</a:t>
            </a:fld>
            <a:endParaRPr lang="en-US" dirty="0"/>
          </a:p>
        </p:txBody>
      </p:sp>
      <p:sp>
        <p:nvSpPr>
          <p:cNvPr id="6" name="Slide Number Placeholder 5"/>
          <p:cNvSpPr>
            <a:spLocks noGrp="1"/>
          </p:cNvSpPr>
          <p:nvPr>
            <p:ph type="sldNum" sz="quarter" idx="4"/>
          </p:nvPr>
        </p:nvSpPr>
        <p:spPr>
          <a:xfrm>
            <a:off x="8543279" y="6356352"/>
            <a:ext cx="561975" cy="365125"/>
          </a:xfrm>
          <a:prstGeom prst="rect">
            <a:avLst/>
          </a:prstGeom>
        </p:spPr>
        <p:txBody>
          <a:bodyPr vert="horz" lIns="27432" tIns="45720" rIns="45720" bIns="45720" rtlCol="0" anchor="ctr"/>
          <a:lstStyle>
            <a:lvl1pPr algn="l">
              <a:defRPr sz="900">
                <a:solidFill>
                  <a:schemeClr val="tx1"/>
                </a:solidFill>
                <a:latin typeface="Century Gothic" pitchFamily="34" charset="0"/>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216914196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685800" rtl="0" eaLnBrk="1" latinLnBrk="0" hangingPunct="1">
        <a:lnSpc>
          <a:spcPts val="3600"/>
        </a:lnSpc>
        <a:spcBef>
          <a:spcPct val="0"/>
        </a:spcBef>
        <a:buNone/>
        <a:defRPr sz="3600" kern="1200">
          <a:solidFill>
            <a:schemeClr val="tx2"/>
          </a:solidFill>
          <a:effectLst/>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557213" indent="-214313"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12001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18859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7pPr>
      <a:lvl8pPr marL="25717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20922"/>
            <a:ext cx="7772400" cy="1408078"/>
          </a:xfrm>
        </p:spPr>
        <p:txBody>
          <a:bodyPr>
            <a:spAutoFit/>
          </a:bodyPr>
          <a:lstStyle/>
          <a:p>
            <a:r>
              <a:rPr lang="en-US" dirty="0">
                <a:solidFill>
                  <a:schemeClr val="tx1"/>
                </a:solidFill>
              </a:rPr>
              <a:t>The Life of Jesus Christ</a:t>
            </a:r>
            <a:br>
              <a:rPr lang="en-US" dirty="0">
                <a:solidFill>
                  <a:schemeClr val="tx1"/>
                </a:solidFill>
              </a:rPr>
            </a:br>
            <a:r>
              <a:rPr lang="en-US" sz="3600" dirty="0">
                <a:solidFill>
                  <a:schemeClr val="tx1"/>
                </a:solidFill>
              </a:rPr>
              <a:t>Lesson 11 – In Galilee And Beyond</a:t>
            </a:r>
            <a:endParaRPr lang="en-US" dirty="0">
              <a:solidFill>
                <a:schemeClr val="tx1"/>
              </a:solidFill>
            </a:endParaRPr>
          </a:p>
        </p:txBody>
      </p:sp>
      <p:sp>
        <p:nvSpPr>
          <p:cNvPr id="3" name="Content Placeholder 2"/>
          <p:cNvSpPr>
            <a:spLocks noGrp="1"/>
          </p:cNvSpPr>
          <p:nvPr>
            <p:ph type="subTitle" idx="1"/>
          </p:nvPr>
        </p:nvSpPr>
        <p:spPr>
          <a:xfrm>
            <a:off x="685800" y="3554361"/>
            <a:ext cx="7772400" cy="2850011"/>
          </a:xfrm>
        </p:spPr>
        <p:txBody>
          <a:bodyPr>
            <a:spAutoFit/>
          </a:bodyPr>
          <a:lstStyle/>
          <a:p>
            <a:r>
              <a:rPr lang="en-US" sz="2400" dirty="0"/>
              <a:t>May 13, 2020</a:t>
            </a:r>
          </a:p>
          <a:p>
            <a:endParaRPr lang="en-US" sz="2400" dirty="0"/>
          </a:p>
          <a:p>
            <a:r>
              <a:rPr lang="en-US" sz="2800" b="1" dirty="0"/>
              <a:t>The Leaven of the Pharisees</a:t>
            </a:r>
            <a:br>
              <a:rPr lang="en-US" sz="2800" b="1" dirty="0"/>
            </a:br>
            <a:r>
              <a:rPr lang="en-US" sz="2800" dirty="0"/>
              <a:t>Matthew 15:39-16:12; Mark 8:10-26</a:t>
            </a:r>
            <a:endParaRPr lang="en-US" sz="2600" dirty="0"/>
          </a:p>
          <a:p>
            <a:r>
              <a:rPr lang="en-US" sz="2800" b="1" dirty="0"/>
              <a:t>Peter’s Confession</a:t>
            </a:r>
          </a:p>
          <a:p>
            <a:r>
              <a:rPr lang="en-US" sz="2600" dirty="0"/>
              <a:t>Matthew 16:13-16; Mark 8:27-29; Luke 9:18-20</a:t>
            </a:r>
          </a:p>
        </p:txBody>
      </p:sp>
    </p:spTree>
    <p:extLst>
      <p:ext uri="{BB962C8B-B14F-4D97-AF65-F5344CB8AC3E}">
        <p14:creationId xmlns:p14="http://schemas.microsoft.com/office/powerpoint/2010/main" val="2024519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The Leaven of the Pharisees</a:t>
            </a:r>
            <a:br>
              <a:rPr lang="en-US" b="1" dirty="0">
                <a:solidFill>
                  <a:schemeClr val="tx1"/>
                </a:solidFill>
              </a:rPr>
            </a:br>
            <a:r>
              <a:rPr lang="en-US" sz="2400" dirty="0">
                <a:solidFill>
                  <a:schemeClr val="tx1"/>
                </a:solidFill>
              </a:rPr>
              <a:t>Matthew 15:39-16:12; Mark 8:10-26</a:t>
            </a:r>
            <a:endParaRPr lang="en-US" dirty="0">
              <a:solidFill>
                <a:schemeClr val="tx1"/>
              </a:solidFill>
            </a:endParaRPr>
          </a:p>
        </p:txBody>
      </p:sp>
      <p:sp>
        <p:nvSpPr>
          <p:cNvPr id="3" name="Content Placeholder 2"/>
          <p:cNvSpPr>
            <a:spLocks noGrp="1"/>
          </p:cNvSpPr>
          <p:nvPr>
            <p:ph idx="1"/>
          </p:nvPr>
        </p:nvSpPr>
        <p:spPr>
          <a:xfrm>
            <a:off x="457200" y="1219200"/>
            <a:ext cx="8229600" cy="5607689"/>
          </a:xfrm>
        </p:spPr>
        <p:txBody>
          <a:bodyPr>
            <a:spAutoFit/>
          </a:bodyPr>
          <a:lstStyle/>
          <a:p>
            <a:pPr marL="0" indent="0">
              <a:buNone/>
            </a:pPr>
            <a:r>
              <a:rPr lang="en-US" sz="2800" dirty="0"/>
              <a:t>Jesus’ warning to His disciples when they came to Him without any bread:</a:t>
            </a:r>
          </a:p>
          <a:p>
            <a:pPr marL="0" indent="0">
              <a:buNone/>
            </a:pPr>
            <a:r>
              <a:rPr lang="en-US" sz="2800" i="1" dirty="0"/>
              <a:t>“</a:t>
            </a:r>
            <a:r>
              <a:rPr lang="en-US" sz="2800" b="1" i="1" dirty="0"/>
              <a:t>Watch out </a:t>
            </a:r>
            <a:r>
              <a:rPr lang="en-US" sz="2800" i="1" dirty="0"/>
              <a:t>and </a:t>
            </a:r>
            <a:r>
              <a:rPr lang="en-US" sz="2800" b="1" i="1" dirty="0"/>
              <a:t>beware</a:t>
            </a:r>
            <a:r>
              <a:rPr lang="en-US" sz="2800" i="1" dirty="0"/>
              <a:t> of the leaven of the Pharisees and Sadducees.” </a:t>
            </a:r>
            <a:r>
              <a:rPr lang="en-US" sz="2800" dirty="0"/>
              <a:t>(16:6)</a:t>
            </a:r>
          </a:p>
          <a:p>
            <a:r>
              <a:rPr lang="en-US" sz="2800" i="1" dirty="0"/>
              <a:t>“</a:t>
            </a:r>
            <a:r>
              <a:rPr lang="en-US" sz="2800" b="1" i="1" dirty="0"/>
              <a:t>Watch out</a:t>
            </a:r>
            <a:r>
              <a:rPr lang="en-US" sz="2800" i="1" dirty="0"/>
              <a:t>” </a:t>
            </a:r>
            <a:r>
              <a:rPr lang="en-US" sz="2800" dirty="0"/>
              <a:t>– “properly, to stare at … to discern clearly (physically or mentally)” </a:t>
            </a:r>
            <a:r>
              <a:rPr lang="en-US" sz="1200" dirty="0"/>
              <a:t>(Strong)</a:t>
            </a:r>
          </a:p>
          <a:p>
            <a:r>
              <a:rPr lang="en-US" sz="2800" i="1" dirty="0"/>
              <a:t>“</a:t>
            </a:r>
            <a:r>
              <a:rPr lang="en-US" sz="2800" b="1" i="1" dirty="0"/>
              <a:t>Beware</a:t>
            </a:r>
            <a:r>
              <a:rPr lang="en-US" sz="2800" i="1" dirty="0"/>
              <a:t>”</a:t>
            </a:r>
            <a:r>
              <a:rPr lang="en-US" sz="2800" dirty="0"/>
              <a:t> – “to turn one's mind or attention to a thing by being on one's guard against it” (Vine) (cf. Matthew 7:15; 2 Peter 1:19; 1 Timothy 1:4; 4:13)</a:t>
            </a:r>
          </a:p>
          <a:p>
            <a:pPr marL="0" indent="0">
              <a:buNone/>
            </a:pPr>
            <a:r>
              <a:rPr lang="en-US" sz="2800" dirty="0"/>
              <a:t>They respond carnally thinking Jesus said that </a:t>
            </a:r>
            <a:r>
              <a:rPr lang="en-US" sz="2800" i="1" dirty="0"/>
              <a:t>“because we did not eat any bread?” </a:t>
            </a:r>
            <a:r>
              <a:rPr lang="en-US" sz="2800" dirty="0"/>
              <a:t>(16:7)</a:t>
            </a:r>
          </a:p>
        </p:txBody>
      </p:sp>
    </p:spTree>
    <p:extLst>
      <p:ext uri="{BB962C8B-B14F-4D97-AF65-F5344CB8AC3E}">
        <p14:creationId xmlns:p14="http://schemas.microsoft.com/office/powerpoint/2010/main" val="2663508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The Leaven of the Pharisees</a:t>
            </a:r>
            <a:br>
              <a:rPr lang="en-US" b="1" dirty="0">
                <a:solidFill>
                  <a:schemeClr val="tx1"/>
                </a:solidFill>
              </a:rPr>
            </a:br>
            <a:r>
              <a:rPr lang="en-US" sz="2400" dirty="0">
                <a:solidFill>
                  <a:schemeClr val="tx1"/>
                </a:solidFill>
              </a:rPr>
              <a:t>Matthew 15:39-16:12; Mark 8:10-26</a:t>
            </a:r>
            <a:endParaRPr lang="en-US" dirty="0">
              <a:solidFill>
                <a:schemeClr val="tx1"/>
              </a:solidFill>
            </a:endParaRPr>
          </a:p>
        </p:txBody>
      </p:sp>
      <p:sp>
        <p:nvSpPr>
          <p:cNvPr id="3" name="Content Placeholder 2"/>
          <p:cNvSpPr>
            <a:spLocks noGrp="1"/>
          </p:cNvSpPr>
          <p:nvPr>
            <p:ph idx="1"/>
          </p:nvPr>
        </p:nvSpPr>
        <p:spPr>
          <a:xfrm>
            <a:off x="457200" y="1282890"/>
            <a:ext cx="8229600" cy="4659737"/>
          </a:xfrm>
        </p:spPr>
        <p:txBody>
          <a:bodyPr>
            <a:spAutoFit/>
          </a:bodyPr>
          <a:lstStyle/>
          <a:p>
            <a:pPr marL="0" indent="0">
              <a:buNone/>
            </a:pPr>
            <a:r>
              <a:rPr lang="en-US" sz="2800" dirty="0"/>
              <a:t>Jesus’ rebuke to His disciples when they thought He spoke of their lack of bread:</a:t>
            </a:r>
          </a:p>
          <a:p>
            <a:pPr marL="0" indent="0">
              <a:buNone/>
            </a:pPr>
            <a:r>
              <a:rPr lang="en-US" sz="2800" i="1" dirty="0"/>
              <a:t>“</a:t>
            </a:r>
            <a:r>
              <a:rPr lang="en-US" sz="2800" b="1" i="1" dirty="0"/>
              <a:t>You men of little faith, </a:t>
            </a:r>
            <a:r>
              <a:rPr lang="en-US" sz="2800" i="1" dirty="0"/>
              <a:t>why do you discuss among yourselves that you have no bread? </a:t>
            </a:r>
            <a:r>
              <a:rPr lang="en-US" sz="2800" b="1" i="1" dirty="0"/>
              <a:t>Do you yet not understand or remember</a:t>
            </a:r>
            <a:r>
              <a:rPr lang="en-US" sz="2800" i="1" dirty="0"/>
              <a:t> …” </a:t>
            </a:r>
            <a:r>
              <a:rPr lang="en-US" sz="2800" dirty="0"/>
              <a:t>(16:8-9; cf. 6:30; 8:26; 14:31)</a:t>
            </a:r>
          </a:p>
          <a:p>
            <a:pPr marL="514350" indent="-514350">
              <a:buAutoNum type="arabicPeriod"/>
            </a:pPr>
            <a:r>
              <a:rPr lang="en-US" sz="2800" dirty="0"/>
              <a:t>The feeding of the 5000 and </a:t>
            </a:r>
            <a:r>
              <a:rPr lang="en-US" sz="2800" i="1" dirty="0"/>
              <a:t>“</a:t>
            </a:r>
            <a:r>
              <a:rPr lang="en-US" sz="2800" b="1" i="1" dirty="0"/>
              <a:t>how many baskets full you picked up?</a:t>
            </a:r>
            <a:r>
              <a:rPr lang="en-US" sz="2800" i="1" dirty="0"/>
              <a:t>” </a:t>
            </a:r>
            <a:r>
              <a:rPr lang="en-US" sz="2800" dirty="0"/>
              <a:t>(16:9)</a:t>
            </a:r>
          </a:p>
          <a:p>
            <a:pPr marL="514350" indent="-514350">
              <a:buFont typeface="Arial" pitchFamily="34" charset="0"/>
              <a:buAutoNum type="arabicPeriod"/>
            </a:pPr>
            <a:r>
              <a:rPr lang="en-US" sz="2800" dirty="0"/>
              <a:t>The feeding of the 4000 and </a:t>
            </a:r>
            <a:r>
              <a:rPr lang="en-US" sz="2800" i="1" dirty="0"/>
              <a:t>“</a:t>
            </a:r>
            <a:r>
              <a:rPr lang="en-US" sz="2800" b="1" i="1" dirty="0"/>
              <a:t>how many large baskets full you picked up?</a:t>
            </a:r>
            <a:r>
              <a:rPr lang="en-US" sz="2800" i="1" dirty="0"/>
              <a:t>” </a:t>
            </a:r>
            <a:r>
              <a:rPr lang="en-US" sz="2800" dirty="0"/>
              <a:t>(16:10)</a:t>
            </a:r>
          </a:p>
        </p:txBody>
      </p:sp>
    </p:spTree>
    <p:extLst>
      <p:ext uri="{BB962C8B-B14F-4D97-AF65-F5344CB8AC3E}">
        <p14:creationId xmlns:p14="http://schemas.microsoft.com/office/powerpoint/2010/main" val="11988177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The Leaven of the Pharisees</a:t>
            </a:r>
            <a:br>
              <a:rPr lang="en-US" b="1" dirty="0">
                <a:solidFill>
                  <a:schemeClr val="tx1"/>
                </a:solidFill>
              </a:rPr>
            </a:br>
            <a:r>
              <a:rPr lang="en-US" sz="2400" dirty="0">
                <a:solidFill>
                  <a:schemeClr val="tx1"/>
                </a:solidFill>
              </a:rPr>
              <a:t>Matthew 15:39-16:12; Mark 8:10-26</a:t>
            </a:r>
            <a:endParaRPr lang="en-US" dirty="0">
              <a:solidFill>
                <a:schemeClr val="tx1"/>
              </a:solidFill>
            </a:endParaRPr>
          </a:p>
        </p:txBody>
      </p:sp>
      <p:sp>
        <p:nvSpPr>
          <p:cNvPr id="3" name="Content Placeholder 2"/>
          <p:cNvSpPr>
            <a:spLocks noGrp="1"/>
          </p:cNvSpPr>
          <p:nvPr>
            <p:ph idx="1"/>
          </p:nvPr>
        </p:nvSpPr>
        <p:spPr>
          <a:xfrm>
            <a:off x="457200" y="1282890"/>
            <a:ext cx="8229600" cy="4745915"/>
          </a:xfrm>
        </p:spPr>
        <p:txBody>
          <a:bodyPr>
            <a:spAutoFit/>
          </a:bodyPr>
          <a:lstStyle/>
          <a:p>
            <a:pPr marL="0" indent="0">
              <a:buNone/>
            </a:pPr>
            <a:r>
              <a:rPr lang="en-US" sz="2800" dirty="0"/>
              <a:t>What should they (we) have learned from these miracles that they, by faith, should have applied here?</a:t>
            </a:r>
          </a:p>
          <a:p>
            <a:pPr marL="0" indent="0">
              <a:buNone/>
            </a:pPr>
            <a:r>
              <a:rPr lang="en-US" sz="2800" dirty="0"/>
              <a:t>What was lacking in their faith?</a:t>
            </a:r>
          </a:p>
          <a:p>
            <a:pPr marL="0" indent="0">
              <a:buNone/>
            </a:pPr>
            <a:r>
              <a:rPr lang="en-US" sz="2800" dirty="0"/>
              <a:t>Where was their focus? (Matthew 6:19-24)</a:t>
            </a:r>
          </a:p>
          <a:p>
            <a:pPr marL="0" indent="0">
              <a:buNone/>
            </a:pPr>
            <a:r>
              <a:rPr lang="en-US" sz="2800" i="1" dirty="0"/>
              <a:t>“</a:t>
            </a:r>
            <a:r>
              <a:rPr lang="en-US" sz="2800" b="1" i="1" dirty="0"/>
              <a:t>How is it that you do not understand</a:t>
            </a:r>
            <a:r>
              <a:rPr lang="en-US" sz="2800" i="1" dirty="0"/>
              <a:t> that I did not speak to you concerning bread? But </a:t>
            </a:r>
            <a:r>
              <a:rPr lang="en-US" sz="2800" b="1" i="1" dirty="0"/>
              <a:t>beware of the leaven of the Pharisees and Sadducees</a:t>
            </a:r>
            <a:r>
              <a:rPr lang="en-US" sz="2800" i="1" dirty="0"/>
              <a:t>.”</a:t>
            </a:r>
            <a:r>
              <a:rPr lang="en-US" sz="2800" dirty="0"/>
              <a:t> (16:11)</a:t>
            </a:r>
          </a:p>
          <a:p>
            <a:pPr marL="0" indent="0">
              <a:buNone/>
            </a:pPr>
            <a:r>
              <a:rPr lang="en-US" sz="2800" dirty="0"/>
              <a:t>A lack of understanding often caused by a fleshly mindset! (1 Corinthians 2:14-3:3)</a:t>
            </a:r>
          </a:p>
        </p:txBody>
      </p:sp>
    </p:spTree>
    <p:extLst>
      <p:ext uri="{BB962C8B-B14F-4D97-AF65-F5344CB8AC3E}">
        <p14:creationId xmlns:p14="http://schemas.microsoft.com/office/powerpoint/2010/main" val="3614106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The Leaven of the Pharisees</a:t>
            </a:r>
            <a:br>
              <a:rPr lang="en-US" b="1" dirty="0">
                <a:solidFill>
                  <a:schemeClr val="tx1"/>
                </a:solidFill>
              </a:rPr>
            </a:br>
            <a:r>
              <a:rPr lang="en-US" sz="2400" dirty="0">
                <a:solidFill>
                  <a:schemeClr val="tx1"/>
                </a:solidFill>
              </a:rPr>
              <a:t>Matthew 15:39-16:12; Mark 8:10-26</a:t>
            </a:r>
            <a:endParaRPr lang="en-US" dirty="0">
              <a:solidFill>
                <a:schemeClr val="tx1"/>
              </a:solidFill>
            </a:endParaRPr>
          </a:p>
        </p:txBody>
      </p:sp>
      <p:sp>
        <p:nvSpPr>
          <p:cNvPr id="3" name="Content Placeholder 2"/>
          <p:cNvSpPr>
            <a:spLocks noGrp="1"/>
          </p:cNvSpPr>
          <p:nvPr>
            <p:ph idx="1"/>
          </p:nvPr>
        </p:nvSpPr>
        <p:spPr>
          <a:xfrm>
            <a:off x="232756" y="1282890"/>
            <a:ext cx="8728364" cy="5262979"/>
          </a:xfrm>
        </p:spPr>
        <p:txBody>
          <a:bodyPr>
            <a:spAutoFit/>
          </a:bodyPr>
          <a:lstStyle/>
          <a:p>
            <a:pPr marL="0" indent="0">
              <a:buNone/>
            </a:pPr>
            <a:r>
              <a:rPr lang="en-US" sz="2800" i="1" dirty="0"/>
              <a:t>“Do you </a:t>
            </a:r>
            <a:r>
              <a:rPr lang="en-US" sz="2800" b="1" i="1" dirty="0"/>
              <a:t>not yet see or </a:t>
            </a:r>
            <a:r>
              <a:rPr lang="en-US" sz="2800" b="1" i="1" u="sng" dirty="0"/>
              <a:t>understand</a:t>
            </a:r>
            <a:r>
              <a:rPr lang="en-US" sz="2800" i="1" dirty="0"/>
              <a:t>? Do you </a:t>
            </a:r>
            <a:r>
              <a:rPr lang="en-US" sz="2800" b="1" i="1" dirty="0"/>
              <a:t>have a </a:t>
            </a:r>
            <a:r>
              <a:rPr lang="en-US" sz="2800" b="1" i="1" u="sng" dirty="0"/>
              <a:t>hardened</a:t>
            </a:r>
            <a:r>
              <a:rPr lang="en-US" sz="2800" b="1" i="1" dirty="0"/>
              <a:t> heart</a:t>
            </a:r>
            <a:r>
              <a:rPr lang="en-US" sz="2800" i="1" dirty="0"/>
              <a:t>? ‘HAVING EYES, </a:t>
            </a:r>
            <a:r>
              <a:rPr lang="en-US" sz="2800" b="1" i="1" u="sng" dirty="0"/>
              <a:t>DO YOU NOT SEE</a:t>
            </a:r>
            <a:r>
              <a:rPr lang="en-US" sz="2800" i="1" dirty="0"/>
              <a:t>? AND HAVING EARS, </a:t>
            </a:r>
            <a:r>
              <a:rPr lang="en-US" sz="2800" b="1" i="1" dirty="0"/>
              <a:t>DO YOU NOT HEAR</a:t>
            </a:r>
            <a:r>
              <a:rPr lang="en-US" sz="2800" i="1" dirty="0"/>
              <a:t>?’ And </a:t>
            </a:r>
            <a:r>
              <a:rPr lang="en-US" sz="2800" b="1" i="1" u="sng" dirty="0"/>
              <a:t>do you not remember</a:t>
            </a:r>
            <a:r>
              <a:rPr lang="en-US" sz="2800" i="1" dirty="0"/>
              <a:t> …?”</a:t>
            </a:r>
            <a:r>
              <a:rPr lang="en-US" sz="2800" dirty="0"/>
              <a:t> (Mark 8:17-18)</a:t>
            </a:r>
          </a:p>
          <a:p>
            <a:pPr marL="0" indent="0">
              <a:buNone/>
            </a:pPr>
            <a:r>
              <a:rPr lang="en-US" sz="2800" dirty="0"/>
              <a:t>We need:</a:t>
            </a:r>
          </a:p>
          <a:p>
            <a:pPr marL="514350" indent="-514350">
              <a:buAutoNum type="arabicPeriod"/>
            </a:pPr>
            <a:r>
              <a:rPr lang="en-US" sz="2800" b="1" dirty="0"/>
              <a:t>Understanding</a:t>
            </a:r>
            <a:r>
              <a:rPr lang="en-US" sz="2800" dirty="0"/>
              <a:t>. (Colossians 1:9; Mark 12:33; </a:t>
            </a:r>
            <a:br>
              <a:rPr lang="en-US" sz="2800" dirty="0"/>
            </a:br>
            <a:r>
              <a:rPr lang="en-US" sz="2800" dirty="0"/>
              <a:t>Luke 24:45; Acts 7:25)</a:t>
            </a:r>
          </a:p>
          <a:p>
            <a:pPr marL="514350" indent="-514350">
              <a:buAutoNum type="arabicPeriod"/>
            </a:pPr>
            <a:r>
              <a:rPr lang="en-US" sz="2800" b="1" dirty="0"/>
              <a:t>A</a:t>
            </a:r>
            <a:r>
              <a:rPr lang="en-US" sz="2800" dirty="0"/>
              <a:t> </a:t>
            </a:r>
            <a:r>
              <a:rPr lang="en-US" sz="2800" b="1" dirty="0"/>
              <a:t>tender heart</a:t>
            </a:r>
            <a:r>
              <a:rPr lang="en-US" sz="2800" dirty="0"/>
              <a:t>. (Mark 6:52; 2 Chronicles 34:27)</a:t>
            </a:r>
          </a:p>
          <a:p>
            <a:pPr marL="514350" indent="-514350">
              <a:buAutoNum type="arabicPeriod"/>
            </a:pPr>
            <a:r>
              <a:rPr lang="en-US" sz="2800" b="1" dirty="0"/>
              <a:t>Spiritual</a:t>
            </a:r>
            <a:r>
              <a:rPr lang="en-US" sz="2800" dirty="0"/>
              <a:t> </a:t>
            </a:r>
            <a:r>
              <a:rPr lang="en-US" sz="2800" b="1" dirty="0"/>
              <a:t>vision</a:t>
            </a:r>
            <a:r>
              <a:rPr lang="en-US" sz="2800" dirty="0"/>
              <a:t> and </a:t>
            </a:r>
            <a:r>
              <a:rPr lang="en-US" sz="2800" b="1" dirty="0"/>
              <a:t>hearing</a:t>
            </a:r>
            <a:r>
              <a:rPr lang="en-US" sz="2800" dirty="0"/>
              <a:t>. (Revelation 2:7)</a:t>
            </a:r>
          </a:p>
          <a:p>
            <a:pPr marL="514350" indent="-514350">
              <a:buAutoNum type="arabicPeriod"/>
            </a:pPr>
            <a:r>
              <a:rPr lang="en-US" sz="2800" b="1" dirty="0"/>
              <a:t>Remembering God’s provisions</a:t>
            </a:r>
            <a:r>
              <a:rPr lang="en-US" sz="2800" dirty="0"/>
              <a:t>. (Luke 22:35; Romans 8:31-32)</a:t>
            </a:r>
          </a:p>
        </p:txBody>
      </p:sp>
    </p:spTree>
    <p:extLst>
      <p:ext uri="{BB962C8B-B14F-4D97-AF65-F5344CB8AC3E}">
        <p14:creationId xmlns:p14="http://schemas.microsoft.com/office/powerpoint/2010/main" val="42331810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8820"/>
            <a:ext cx="8229600" cy="968535"/>
          </a:xfrm>
        </p:spPr>
        <p:txBody>
          <a:bodyPr>
            <a:spAutoFit/>
          </a:bodyPr>
          <a:lstStyle/>
          <a:p>
            <a:r>
              <a:rPr lang="en-US" b="1" dirty="0">
                <a:solidFill>
                  <a:schemeClr val="tx1"/>
                </a:solidFill>
              </a:rPr>
              <a:t>The Leaven of the Pharisees</a:t>
            </a:r>
            <a:br>
              <a:rPr lang="en-US" b="1" dirty="0">
                <a:solidFill>
                  <a:schemeClr val="tx1"/>
                </a:solidFill>
              </a:rPr>
            </a:br>
            <a:r>
              <a:rPr lang="en-US" sz="2400" dirty="0">
                <a:solidFill>
                  <a:schemeClr val="tx1"/>
                </a:solidFill>
              </a:rPr>
              <a:t>Matthew 15:39-16:12; Mark 8:10-26</a:t>
            </a:r>
            <a:endParaRPr lang="en-US" dirty="0">
              <a:solidFill>
                <a:schemeClr val="tx1"/>
              </a:solidFill>
            </a:endParaRPr>
          </a:p>
        </p:txBody>
      </p:sp>
      <p:sp>
        <p:nvSpPr>
          <p:cNvPr id="3" name="Content Placeholder 2"/>
          <p:cNvSpPr>
            <a:spLocks noGrp="1"/>
          </p:cNvSpPr>
          <p:nvPr>
            <p:ph idx="1"/>
          </p:nvPr>
        </p:nvSpPr>
        <p:spPr>
          <a:xfrm>
            <a:off x="128337" y="1282890"/>
            <a:ext cx="8887325" cy="5349157"/>
          </a:xfrm>
        </p:spPr>
        <p:txBody>
          <a:bodyPr>
            <a:spAutoFit/>
          </a:bodyPr>
          <a:lstStyle/>
          <a:p>
            <a:pPr marL="0" indent="0">
              <a:buNone/>
            </a:pPr>
            <a:r>
              <a:rPr lang="en-US" sz="2800" i="1" dirty="0"/>
              <a:t>“… </a:t>
            </a:r>
            <a:r>
              <a:rPr lang="en-US" sz="2800" b="1" i="1" dirty="0"/>
              <a:t>beware of the leaven of the Pharisees and Sadducees</a:t>
            </a:r>
            <a:r>
              <a:rPr lang="en-US" sz="2800" i="1" dirty="0"/>
              <a:t>.”</a:t>
            </a:r>
            <a:r>
              <a:rPr lang="en-US" sz="2800" dirty="0"/>
              <a:t> (16:11)</a:t>
            </a:r>
          </a:p>
          <a:p>
            <a:pPr marL="0" indent="0">
              <a:buNone/>
            </a:pPr>
            <a:r>
              <a:rPr lang="en-US" sz="2800" dirty="0"/>
              <a:t>Leaven represents the </a:t>
            </a:r>
            <a:r>
              <a:rPr lang="en-US" sz="2800" b="1" dirty="0"/>
              <a:t>influence</a:t>
            </a:r>
            <a:r>
              <a:rPr lang="en-US" sz="2800" dirty="0"/>
              <a:t> of the </a:t>
            </a:r>
            <a:r>
              <a:rPr lang="en-US" sz="2800" b="1" dirty="0"/>
              <a:t>teaching</a:t>
            </a:r>
            <a:r>
              <a:rPr lang="en-US" sz="2800" dirty="0"/>
              <a:t> and </a:t>
            </a:r>
            <a:r>
              <a:rPr lang="en-US" sz="2800" b="1" dirty="0"/>
              <a:t>hypocritical conduct </a:t>
            </a:r>
            <a:r>
              <a:rPr lang="en-US" sz="2800" dirty="0"/>
              <a:t>of the Pharisees and Sadducees.</a:t>
            </a:r>
          </a:p>
          <a:p>
            <a:pPr marL="0" indent="0">
              <a:buNone/>
            </a:pPr>
            <a:r>
              <a:rPr lang="en-US" sz="2800" i="1" dirty="0"/>
              <a:t>“</a:t>
            </a:r>
            <a:r>
              <a:rPr lang="en-US" sz="2800" b="1" i="1" dirty="0"/>
              <a:t>A little leaven leavens the whole lump of dough</a:t>
            </a:r>
            <a:r>
              <a:rPr lang="en-US" sz="2800" i="1" dirty="0"/>
              <a:t>.”</a:t>
            </a:r>
            <a:r>
              <a:rPr lang="en-US" sz="2800" dirty="0"/>
              <a:t> </a:t>
            </a:r>
            <a:br>
              <a:rPr lang="en-US" sz="2800" dirty="0"/>
            </a:br>
            <a:r>
              <a:rPr lang="en-US" sz="2800" dirty="0"/>
              <a:t>(1 Corinthians 5:6; Galatians 5:9)</a:t>
            </a:r>
          </a:p>
          <a:p>
            <a:pPr marL="0" indent="0">
              <a:buNone/>
            </a:pPr>
            <a:r>
              <a:rPr lang="en-US" sz="2800" dirty="0"/>
              <a:t>What are the characteristics of leaven that we need to be cautious of?</a:t>
            </a:r>
          </a:p>
          <a:p>
            <a:pPr marL="0" indent="0">
              <a:buNone/>
            </a:pPr>
            <a:r>
              <a:rPr lang="en-US" sz="2800" dirty="0"/>
              <a:t>Need for self examination: (2 Corinthians 13:5)</a:t>
            </a:r>
          </a:p>
          <a:p>
            <a:r>
              <a:rPr lang="en-US" sz="2800" dirty="0"/>
              <a:t>Who is influencing you?</a:t>
            </a:r>
          </a:p>
          <a:p>
            <a:r>
              <a:rPr lang="en-US" sz="2800" dirty="0"/>
              <a:t>How are you being influenced?</a:t>
            </a:r>
          </a:p>
        </p:txBody>
      </p:sp>
    </p:spTree>
    <p:extLst>
      <p:ext uri="{BB962C8B-B14F-4D97-AF65-F5344CB8AC3E}">
        <p14:creationId xmlns:p14="http://schemas.microsoft.com/office/powerpoint/2010/main" val="3824912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mpany background present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spDef>
      <a:spPr>
        <a:solidFill>
          <a:schemeClr val="tx2"/>
        </a:solidFill>
        <a:ln>
          <a:solidFill>
            <a:schemeClr val="tx2"/>
          </a:solid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meeting presentation.potx" id="{77F2D8A2-507B-4878-B2FF-8D528D9C7FD9}" vid="{1CC704D5-A0BA-4179-BDE4-EF17843D99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3220</TotalTime>
  <Words>1233</Words>
  <Application>Microsoft Office PowerPoint</Application>
  <PresentationFormat>On-screen Show (4:3)</PresentationFormat>
  <Paragraphs>88</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Century Gothic</vt:lpstr>
      <vt:lpstr>Courier New</vt:lpstr>
      <vt:lpstr>Palatino Linotype</vt:lpstr>
      <vt:lpstr>Company background presentation</vt:lpstr>
      <vt:lpstr>The Life of Jesus Christ Lesson 11 – In Galilee And Beyond</vt:lpstr>
      <vt:lpstr>The Leaven of the Pharisees Matthew 15:39-16:12; Mark 8:10-26</vt:lpstr>
      <vt:lpstr>The Leaven of the Pharisees Matthew 15:39-16:12; Mark 8:10-26</vt:lpstr>
      <vt:lpstr>The Leaven of the Pharisees Matthew 15:39-16:12; Mark 8:10-26</vt:lpstr>
      <vt:lpstr>The Leaven of the Pharisees Matthew 15:39-16:12; Mark 8:10-26</vt:lpstr>
      <vt:lpstr>The Leaven of the Pharisees Matthew 15:39-16:12; Mark 8:10-26</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(5-13-20)</dc:title>
  <dc:creator>Chris Simmons</dc:creator>
  <cp:lastModifiedBy>Richard Lidh</cp:lastModifiedBy>
  <cp:revision>16</cp:revision>
  <cp:lastPrinted>2020-05-16T05:01:00Z</cp:lastPrinted>
  <dcterms:created xsi:type="dcterms:W3CDTF">2011-11-13T00:33:04Z</dcterms:created>
  <dcterms:modified xsi:type="dcterms:W3CDTF">2020-05-16T05:01:04Z</dcterms:modified>
</cp:coreProperties>
</file>